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147480632" r:id="rId3"/>
    <p:sldId id="2147480633" r:id="rId4"/>
    <p:sldId id="2147480634" r:id="rId5"/>
    <p:sldId id="2147480635" r:id="rId6"/>
    <p:sldId id="2147480636" r:id="rId7"/>
    <p:sldId id="2147480637" r:id="rId8"/>
    <p:sldId id="2147480638" r:id="rId9"/>
    <p:sldId id="2147480640" r:id="rId10"/>
    <p:sldId id="2147480641" r:id="rId11"/>
    <p:sldId id="214748064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BE122-5CBA-4099-BBAF-ADAB031D64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2A8946-AC43-4D8B-9A2D-5203075442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BAC3EB-DFE6-4543-9E22-DA332C4BB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E7357-68E1-47D5-B089-C14F0C4212D4}" type="datetimeFigureOut">
              <a:rPr lang="en-ID" smtClean="0"/>
              <a:t>19/02/2026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71C5CC-5E95-454D-925A-A90D6BA41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4A345A-C363-4DDA-87BD-F6E3DCCFA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D0EA-E333-43AC-B6AF-0AB371204C6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0421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583B4-AF1C-4762-A881-5A8B1F459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F8934-E3C9-494A-A394-85F6C98CE5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59C0D-C458-4741-8B5B-3ACC8ED1C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E7357-68E1-47D5-B089-C14F0C4212D4}" type="datetimeFigureOut">
              <a:rPr lang="en-ID" smtClean="0"/>
              <a:t>19/02/2026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06C643-8DB5-4978-98A7-8AA61DC8C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E4A71-4789-42D0-AC20-B8A7434A5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D0EA-E333-43AC-B6AF-0AB371204C6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21916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B8AA8E-F7B2-4D1B-AE81-2803980787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56B9CA-9E06-4225-A23C-485DE7DDFC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72156-4E3A-4427-BEEF-FF07F4F1C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E7357-68E1-47D5-B089-C14F0C4212D4}" type="datetimeFigureOut">
              <a:rPr lang="en-ID" smtClean="0"/>
              <a:t>19/02/2026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6EC3B4-3D7E-443D-844E-CCEFB0A93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FFE02-FA23-4A4D-B305-23A3AE288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D0EA-E333-43AC-B6AF-0AB371204C6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25607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C4537-BC4E-4CAE-9D0D-5E1E01A20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D5B5D-588D-4DEB-A5E1-30F6900A71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31EF80-707D-4F1B-AD8F-44316EC63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E7357-68E1-47D5-B089-C14F0C4212D4}" type="datetimeFigureOut">
              <a:rPr lang="en-ID" smtClean="0"/>
              <a:t>19/02/2026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A63EEA-4B35-4DAB-B6AB-560F3880D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F13715-075A-4BD4-AA7E-94D3C037A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D0EA-E333-43AC-B6AF-0AB371204C6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34135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CC583-40E4-49C9-B771-ED77DFDA1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4FA385-72E1-47E4-A7F0-C3E301EAC4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D5345F-AB78-476C-8826-371A356A0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E7357-68E1-47D5-B089-C14F0C4212D4}" type="datetimeFigureOut">
              <a:rPr lang="en-ID" smtClean="0"/>
              <a:t>19/02/2026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E418E-8DD4-4E08-B582-51797EA27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EB5E25-7D21-4FEA-9348-49EE3C783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D0EA-E333-43AC-B6AF-0AB371204C6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9905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8AFFD-37B8-4BCD-9F62-6D4247445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D85A7-5683-48B1-A4DE-89AF455A51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E2778B-6481-4237-9177-2A2EDAE47C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48BD33-C23F-45ED-BA72-664223F80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E7357-68E1-47D5-B089-C14F0C4212D4}" type="datetimeFigureOut">
              <a:rPr lang="en-ID" smtClean="0"/>
              <a:t>19/02/2026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DA5F76-3ACB-4CBD-8448-FB25B9C8C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E4A032-19EC-48A4-8FC3-70B66CA47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D0EA-E333-43AC-B6AF-0AB371204C6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90495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5B6FB-0334-46BC-83C1-61218CE20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54E6E3-CF31-4B60-933F-A31F7F8471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E14B26-917B-461F-98A2-DB753CDB9E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AB4DA9-62F1-4399-948A-3CF7D3250E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F168AF-5D87-4A3E-910C-6901A3452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22B652-CF9C-4A85-8C52-1C9241E94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E7357-68E1-47D5-B089-C14F0C4212D4}" type="datetimeFigureOut">
              <a:rPr lang="en-ID" smtClean="0"/>
              <a:t>19/02/2026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60DE97-AC9B-4E47-BCC8-EE5597E3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F0E8E0-1954-455A-9BAD-C4129BDBD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D0EA-E333-43AC-B6AF-0AB371204C6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9547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9B8DB-34A2-44AE-A19C-68427A9D9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6C3292-A833-41ED-871A-4CA8F529C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E7357-68E1-47D5-B089-C14F0C4212D4}" type="datetimeFigureOut">
              <a:rPr lang="en-ID" smtClean="0"/>
              <a:t>19/02/2026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F20FE7-4C29-46F8-BE42-C771322AD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EDA723-D489-446A-9F9A-91BD15077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D0EA-E333-43AC-B6AF-0AB371204C6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63228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8FD97B-9376-4F55-A7D1-48B9B3D4F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E7357-68E1-47D5-B089-C14F0C4212D4}" type="datetimeFigureOut">
              <a:rPr lang="en-ID" smtClean="0"/>
              <a:t>19/02/2026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AC5C41-82B2-45DD-A75A-A9B78D79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42467F-81FC-47A8-9232-A2921A4DF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D0EA-E333-43AC-B6AF-0AB371204C6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77628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A3CA1-B598-4930-A134-9906AAB4A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A5DAD-E3E1-4554-9216-03A8F1B3B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CC3D00-3FEB-401D-B92A-CD786C690A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82A647-FDC1-4106-A460-C6F758B8A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E7357-68E1-47D5-B089-C14F0C4212D4}" type="datetimeFigureOut">
              <a:rPr lang="en-ID" smtClean="0"/>
              <a:t>19/02/2026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05AEAB-6D04-4A39-AE50-364FD3E9A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2EB466-6CE4-4A24-8E4E-CF37CB0E3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D0EA-E333-43AC-B6AF-0AB371204C6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34145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12FB4-1856-4FCC-8E0B-CE47916F0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C67745-9D57-422A-9D47-B3FEA256CD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E087E1-2DA4-4655-AEAE-A321773427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D27C73-7AC0-4085-B4C8-C42D78061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E7357-68E1-47D5-B089-C14F0C4212D4}" type="datetimeFigureOut">
              <a:rPr lang="en-ID" smtClean="0"/>
              <a:t>19/02/2026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1A029D-A659-4070-9CDB-C04843045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54BC7B-539B-4CE9-893F-80F154A04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D0EA-E333-43AC-B6AF-0AB371204C6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53859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E1B3D0-B3D7-4213-A509-10B2C1987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28C17-50CD-414F-83A8-A45460A542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1055B2-22AB-4155-927A-7AD638AFFB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E7357-68E1-47D5-B089-C14F0C4212D4}" type="datetimeFigureOut">
              <a:rPr lang="en-ID" smtClean="0"/>
              <a:t>19/02/2026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52CAC7-5201-4729-93CA-61E1B8ECE4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675CEA-B234-4A8C-A84D-86E569DF84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AD0EA-E333-43AC-B6AF-0AB371204C6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05235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4840C-9DF7-4621-A51E-308519476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8869" y="2103998"/>
            <a:ext cx="10734261" cy="23876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Converter XML </a:t>
            </a:r>
            <a:br>
              <a:rPr lang="en-US" b="1" dirty="0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</a:br>
            <a:r>
              <a:rPr lang="en-US" b="1" dirty="0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SPT Tahunan </a:t>
            </a:r>
            <a:r>
              <a:rPr lang="en-US" b="1" dirty="0" err="1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PPh</a:t>
            </a:r>
            <a:r>
              <a:rPr lang="en-US" b="1" dirty="0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 Badan</a:t>
            </a:r>
            <a:br>
              <a:rPr lang="en-US" b="1" dirty="0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</a:br>
            <a:r>
              <a:rPr lang="en-US" b="1" dirty="0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Khusus Lampiran Daftar Penyusutan dan </a:t>
            </a:r>
            <a:r>
              <a:rPr lang="en-US" b="1" dirty="0" err="1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Amortisasi</a:t>
            </a:r>
            <a:r>
              <a:rPr lang="en-US" b="1" dirty="0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 (L-9)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609591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93E9590-60EC-4FA8-9C38-D2B2EF8941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55" y="777363"/>
            <a:ext cx="8977388" cy="33685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8CA097-3927-4143-85D6-437E1FD2A157}"/>
              </a:ext>
            </a:extLst>
          </p:cNvPr>
          <p:cNvSpPr txBox="1"/>
          <p:nvPr/>
        </p:nvSpPr>
        <p:spPr>
          <a:xfrm>
            <a:off x="269358" y="95762"/>
            <a:ext cx="11019913" cy="5966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227"/>
              </a:lnSpc>
            </a:pPr>
            <a:r>
              <a:rPr lang="en-US" sz="2933" b="1" dirty="0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Monitoring Hasil Upload File XML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C49776E-59E0-4D47-B640-DE67C77EF178}"/>
              </a:ext>
            </a:extLst>
          </p:cNvPr>
          <p:cNvGrpSpPr/>
          <p:nvPr/>
        </p:nvGrpSpPr>
        <p:grpSpPr>
          <a:xfrm>
            <a:off x="373629" y="4600949"/>
            <a:ext cx="8518580" cy="2023198"/>
            <a:chOff x="267612" y="4231828"/>
            <a:chExt cx="8518580" cy="202319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3830368-F15A-44AA-9CA6-8B2C76C9B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915" b="20045"/>
            <a:stretch/>
          </p:blipFill>
          <p:spPr>
            <a:xfrm>
              <a:off x="267612" y="4231828"/>
              <a:ext cx="8518580" cy="2023198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AA23F71-0E33-4C5B-9A4D-E1771B563095}"/>
                </a:ext>
              </a:extLst>
            </p:cNvPr>
            <p:cNvSpPr/>
            <p:nvPr/>
          </p:nvSpPr>
          <p:spPr>
            <a:xfrm>
              <a:off x="3205030" y="5537405"/>
              <a:ext cx="1539248" cy="25424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94FEE2B-52DE-4667-9876-5C19FAEC36BD}"/>
                </a:ext>
              </a:extLst>
            </p:cNvPr>
            <p:cNvSpPr/>
            <p:nvPr/>
          </p:nvSpPr>
          <p:spPr>
            <a:xfrm>
              <a:off x="388943" y="5537405"/>
              <a:ext cx="313422" cy="25424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2">
            <a:extLst>
              <a:ext uri="{FF2B5EF4-FFF2-40B4-BE49-F238E27FC236}">
                <a16:creationId xmlns:a16="http://schemas.microsoft.com/office/drawing/2014/main" id="{85113868-7143-47CC-9B9B-4D92F6978CB6}"/>
              </a:ext>
            </a:extLst>
          </p:cNvPr>
          <p:cNvSpPr txBox="1"/>
          <p:nvPr/>
        </p:nvSpPr>
        <p:spPr>
          <a:xfrm>
            <a:off x="9183756" y="785436"/>
            <a:ext cx="2634615" cy="43858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>
              <a:lnSpc>
                <a:spcPts val="1820"/>
              </a:lnSpc>
              <a:buFont typeface="+mj-lt"/>
              <a:buAutoNum type="arabicPeriod" startAt="24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Klik tombol 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“XML Monitoring” </a:t>
            </a:r>
          </a:p>
          <a:p>
            <a:pPr marL="342900" indent="-342900">
              <a:lnSpc>
                <a:spcPts val="1820"/>
              </a:lnSpc>
              <a:buFont typeface="+mj-lt"/>
              <a:buAutoNum type="arabicPeriod" startAt="24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Status 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“VALIDATING FAILED”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menandakan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data yang diupload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ada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kesalahan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atau tidak valid</a:t>
            </a:r>
            <a:endParaRPr lang="en-US" sz="1600" b="1" dirty="0">
              <a:solidFill>
                <a:srgbClr val="002060"/>
              </a:solidFill>
              <a:latin typeface="Segoe UI"/>
              <a:ea typeface="Segoe UI"/>
              <a:cs typeface="Segoe UI"/>
              <a:sym typeface="Segoe UI"/>
            </a:endParaRPr>
          </a:p>
          <a:p>
            <a:pPr marL="342900" indent="-342900">
              <a:lnSpc>
                <a:spcPts val="1820"/>
              </a:lnSpc>
              <a:buFont typeface="+mj-lt"/>
              <a:buAutoNum type="arabicPeriod" startAt="24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Klik tombol 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“Mata”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untuk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melihat detail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kesalahan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data yang diupload</a:t>
            </a:r>
          </a:p>
          <a:p>
            <a:pPr marL="342900" indent="-342900">
              <a:lnSpc>
                <a:spcPts val="1820"/>
              </a:lnSpc>
              <a:buFont typeface="+mj-lt"/>
              <a:buAutoNum type="arabicPeriod" startAt="24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Line No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menunjukkan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baris ke yang error</a:t>
            </a:r>
          </a:p>
          <a:p>
            <a:pPr marL="342900" indent="-342900">
              <a:lnSpc>
                <a:spcPts val="1820"/>
              </a:lnSpc>
              <a:buFont typeface="+mj-lt"/>
              <a:buAutoNum type="arabicPeriod" startAt="24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Keterangan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menunjukkan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alasan error</a:t>
            </a:r>
          </a:p>
          <a:p>
            <a:pPr marL="342900" indent="-342900">
              <a:lnSpc>
                <a:spcPts val="1820"/>
              </a:lnSpc>
              <a:buFont typeface="+mj-lt"/>
              <a:buAutoNum type="arabicPeriod" startAt="24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Status 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“SUBMITING DATA FINISHED”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menandakan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data yang diupload valid semua</a:t>
            </a:r>
          </a:p>
          <a:p>
            <a:pPr marL="342900" indent="-342900">
              <a:lnSpc>
                <a:spcPts val="1820"/>
              </a:lnSpc>
              <a:buFont typeface="+mj-lt"/>
              <a:buAutoNum type="arabicPeriod" startAt="24"/>
            </a:pPr>
            <a:endParaRPr lang="en-US" sz="1600" b="1" dirty="0">
              <a:solidFill>
                <a:srgbClr val="002060"/>
              </a:solidFill>
              <a:latin typeface="Segoe UI"/>
              <a:ea typeface="Segoe UI"/>
              <a:cs typeface="Segoe UI"/>
              <a:sym typeface="Segoe UI"/>
            </a:endParaRPr>
          </a:p>
        </p:txBody>
      </p:sp>
      <p:sp>
        <p:nvSpPr>
          <p:cNvPr id="20" name="Rectangle: Rounded Corners 2">
            <a:extLst>
              <a:ext uri="{FF2B5EF4-FFF2-40B4-BE49-F238E27FC236}">
                <a16:creationId xmlns:a16="http://schemas.microsoft.com/office/drawing/2014/main" id="{55DF5C00-B2B9-48F3-BA50-22E4E327AD2D}"/>
              </a:ext>
            </a:extLst>
          </p:cNvPr>
          <p:cNvSpPr/>
          <p:nvPr/>
        </p:nvSpPr>
        <p:spPr>
          <a:xfrm>
            <a:off x="7773850" y="755369"/>
            <a:ext cx="519285" cy="27222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24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: Rounded Corners 2">
            <a:extLst>
              <a:ext uri="{FF2B5EF4-FFF2-40B4-BE49-F238E27FC236}">
                <a16:creationId xmlns:a16="http://schemas.microsoft.com/office/drawing/2014/main" id="{CB25065E-BB74-4C43-83D0-CB1D02E20212}"/>
              </a:ext>
            </a:extLst>
          </p:cNvPr>
          <p:cNvSpPr/>
          <p:nvPr/>
        </p:nvSpPr>
        <p:spPr>
          <a:xfrm>
            <a:off x="4912391" y="2961014"/>
            <a:ext cx="519285" cy="27222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25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: Rounded Corners 2">
            <a:extLst>
              <a:ext uri="{FF2B5EF4-FFF2-40B4-BE49-F238E27FC236}">
                <a16:creationId xmlns:a16="http://schemas.microsoft.com/office/drawing/2014/main" id="{4E0FD6DC-1CE7-42DF-AC2E-952D2E374A60}"/>
              </a:ext>
            </a:extLst>
          </p:cNvPr>
          <p:cNvSpPr/>
          <p:nvPr/>
        </p:nvSpPr>
        <p:spPr>
          <a:xfrm>
            <a:off x="8330683" y="3126926"/>
            <a:ext cx="519285" cy="27222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26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: Rounded Corners 2">
            <a:extLst>
              <a:ext uri="{FF2B5EF4-FFF2-40B4-BE49-F238E27FC236}">
                <a16:creationId xmlns:a16="http://schemas.microsoft.com/office/drawing/2014/main" id="{0AA5A7D7-CFC4-4E65-AFF3-1AED83C37535}"/>
              </a:ext>
            </a:extLst>
          </p:cNvPr>
          <p:cNvSpPr/>
          <p:nvPr/>
        </p:nvSpPr>
        <p:spPr>
          <a:xfrm>
            <a:off x="4867234" y="5836155"/>
            <a:ext cx="519285" cy="27222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28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Rectangle: Rounded Corners 2">
            <a:extLst>
              <a:ext uri="{FF2B5EF4-FFF2-40B4-BE49-F238E27FC236}">
                <a16:creationId xmlns:a16="http://schemas.microsoft.com/office/drawing/2014/main" id="{59ED89BC-0845-44DF-AD91-1EFF24F352BE}"/>
              </a:ext>
            </a:extLst>
          </p:cNvPr>
          <p:cNvSpPr/>
          <p:nvPr/>
        </p:nvSpPr>
        <p:spPr>
          <a:xfrm>
            <a:off x="762336" y="5905924"/>
            <a:ext cx="519285" cy="27222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27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5E837C9-84E2-4B25-B98C-436F512A6967}"/>
              </a:ext>
            </a:extLst>
          </p:cNvPr>
          <p:cNvSpPr/>
          <p:nvPr/>
        </p:nvSpPr>
        <p:spPr>
          <a:xfrm>
            <a:off x="8179266" y="902193"/>
            <a:ext cx="866788" cy="2542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7F987D0-6890-4826-87EE-87A61BDE1722}"/>
              </a:ext>
            </a:extLst>
          </p:cNvPr>
          <p:cNvSpPr/>
          <p:nvPr/>
        </p:nvSpPr>
        <p:spPr>
          <a:xfrm>
            <a:off x="8590326" y="2902767"/>
            <a:ext cx="309953" cy="2542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44ECB1E-CC2A-43FE-9940-FD7979371244}"/>
              </a:ext>
            </a:extLst>
          </p:cNvPr>
          <p:cNvSpPr/>
          <p:nvPr/>
        </p:nvSpPr>
        <p:spPr>
          <a:xfrm>
            <a:off x="5431676" y="2902768"/>
            <a:ext cx="866788" cy="2542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D0558BA-A642-48A6-9085-8C107BBA3D21}"/>
              </a:ext>
            </a:extLst>
          </p:cNvPr>
          <p:cNvSpPr/>
          <p:nvPr/>
        </p:nvSpPr>
        <p:spPr>
          <a:xfrm>
            <a:off x="5446786" y="2478925"/>
            <a:ext cx="866788" cy="2542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: Rounded Corners 2">
            <a:extLst>
              <a:ext uri="{FF2B5EF4-FFF2-40B4-BE49-F238E27FC236}">
                <a16:creationId xmlns:a16="http://schemas.microsoft.com/office/drawing/2014/main" id="{E51B1BDA-98DD-4B28-8AE5-BEA20709893B}"/>
              </a:ext>
            </a:extLst>
          </p:cNvPr>
          <p:cNvSpPr/>
          <p:nvPr/>
        </p:nvSpPr>
        <p:spPr>
          <a:xfrm>
            <a:off x="6298464" y="2342814"/>
            <a:ext cx="519285" cy="27222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29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10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24D33A6-50E8-4AA8-8881-AC21C66ED40F}"/>
              </a:ext>
            </a:extLst>
          </p:cNvPr>
          <p:cNvSpPr txBox="1"/>
          <p:nvPr/>
        </p:nvSpPr>
        <p:spPr>
          <a:xfrm>
            <a:off x="269358" y="95762"/>
            <a:ext cx="11019913" cy="5966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227"/>
              </a:lnSpc>
            </a:pPr>
            <a:r>
              <a:rPr lang="en-US" sz="2933" b="1" dirty="0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Data Hasil Upload Muncul pada Tabel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A03CFAD-0370-45CC-A2A8-C92E1644D103}"/>
              </a:ext>
            </a:extLst>
          </p:cNvPr>
          <p:cNvGrpSpPr/>
          <p:nvPr/>
        </p:nvGrpSpPr>
        <p:grpSpPr>
          <a:xfrm>
            <a:off x="269358" y="819519"/>
            <a:ext cx="8808381" cy="5727055"/>
            <a:chOff x="269358" y="819519"/>
            <a:chExt cx="8808381" cy="572705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110D2BF-84CC-4326-99A7-36953F87DB25}"/>
                </a:ext>
              </a:extLst>
            </p:cNvPr>
            <p:cNvGrpSpPr/>
            <p:nvPr/>
          </p:nvGrpSpPr>
          <p:grpSpPr>
            <a:xfrm>
              <a:off x="269358" y="819519"/>
              <a:ext cx="8808381" cy="5727055"/>
              <a:chOff x="410817" y="990719"/>
              <a:chExt cx="11078249" cy="5476342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D129F5FE-A636-4ABE-9F3A-82F10C6A1FF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522" t="19502" r="9348" b="4906"/>
              <a:stretch/>
            </p:blipFill>
            <p:spPr>
              <a:xfrm>
                <a:off x="410817" y="990719"/>
                <a:ext cx="11078249" cy="5476342"/>
              </a:xfrm>
              <a:prstGeom prst="rect">
                <a:avLst/>
              </a:prstGeom>
            </p:spPr>
          </p:pic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BFF290E-D2B1-46C2-A00E-0C222D75773E}"/>
                  </a:ext>
                </a:extLst>
              </p:cNvPr>
              <p:cNvSpPr/>
              <p:nvPr/>
            </p:nvSpPr>
            <p:spPr>
              <a:xfrm>
                <a:off x="583096" y="3024816"/>
                <a:ext cx="543339" cy="738801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AB6736-480D-4898-8F4E-7E0562FF0009}"/>
                </a:ext>
              </a:extLst>
            </p:cNvPr>
            <p:cNvSpPr/>
            <p:nvPr/>
          </p:nvSpPr>
          <p:spPr>
            <a:xfrm>
              <a:off x="622343" y="4549871"/>
              <a:ext cx="8455395" cy="110880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2">
            <a:extLst>
              <a:ext uri="{FF2B5EF4-FFF2-40B4-BE49-F238E27FC236}">
                <a16:creationId xmlns:a16="http://schemas.microsoft.com/office/drawing/2014/main" id="{E39E57B9-9F8C-447D-9323-0F1F1D57C5EB}"/>
              </a:ext>
            </a:extLst>
          </p:cNvPr>
          <p:cNvSpPr txBox="1"/>
          <p:nvPr/>
        </p:nvSpPr>
        <p:spPr>
          <a:xfrm>
            <a:off x="9488556" y="1582341"/>
            <a:ext cx="2336841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 algn="just">
              <a:lnSpc>
                <a:spcPts val="1820"/>
              </a:lnSpc>
              <a:buFont typeface="+mj-lt"/>
              <a:buAutoNum type="arabicPeriod" startAt="30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Klik tombol 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“Refresh” 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pada browser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atau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pada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masing-masing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tabel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.</a:t>
            </a:r>
            <a:endParaRPr lang="en-US" sz="1600" b="1" dirty="0">
              <a:solidFill>
                <a:srgbClr val="002060"/>
              </a:solidFill>
              <a:latin typeface="Segoe UI"/>
              <a:ea typeface="Segoe UI"/>
              <a:cs typeface="Segoe UI"/>
              <a:sym typeface="Segoe UI"/>
            </a:endParaRPr>
          </a:p>
          <a:p>
            <a:pPr marL="342900" indent="-342900" algn="just">
              <a:lnSpc>
                <a:spcPts val="1820"/>
              </a:lnSpc>
              <a:buFont typeface="+mj-lt"/>
              <a:buAutoNum type="arabicPeriod" startAt="30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Data hasil upload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akan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muncul pada tabel yang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sesuai</a:t>
            </a:r>
            <a:endParaRPr lang="en-US" sz="1600" dirty="0">
              <a:solidFill>
                <a:srgbClr val="002060"/>
              </a:solidFill>
              <a:latin typeface="Segoe UI"/>
              <a:ea typeface="Segoe UI"/>
              <a:cs typeface="Segoe UI"/>
              <a:sym typeface="Segoe UI"/>
            </a:endParaRPr>
          </a:p>
          <a:p>
            <a:pPr marL="342900" indent="-342900" algn="just">
              <a:lnSpc>
                <a:spcPts val="1820"/>
              </a:lnSpc>
              <a:buFont typeface="+mj-lt"/>
              <a:buAutoNum type="arabicPeriod" startAt="30"/>
            </a:pP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Simpan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konsep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SPT.</a:t>
            </a:r>
          </a:p>
        </p:txBody>
      </p:sp>
    </p:spTree>
    <p:extLst>
      <p:ext uri="{BB962C8B-B14F-4D97-AF65-F5344CB8AC3E}">
        <p14:creationId xmlns:p14="http://schemas.microsoft.com/office/powerpoint/2010/main" val="192247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F624A02-9CC0-4B5B-BF93-B7059EF6C17B}"/>
              </a:ext>
            </a:extLst>
          </p:cNvPr>
          <p:cNvSpPr txBox="1"/>
          <p:nvPr/>
        </p:nvSpPr>
        <p:spPr>
          <a:xfrm>
            <a:off x="251791" y="0"/>
            <a:ext cx="11019913" cy="5966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227"/>
              </a:lnSpc>
            </a:pPr>
            <a:r>
              <a:rPr lang="en-US" sz="2933" b="1" dirty="0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Download File Converter XML pada </a:t>
            </a:r>
            <a:r>
              <a:rPr lang="en-US" sz="2933" b="1" dirty="0" err="1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laman</a:t>
            </a:r>
            <a:r>
              <a:rPr lang="en-US" sz="2933" b="1" dirty="0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 Pajak.go.id</a:t>
            </a: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12A264DB-34B7-4CC2-803A-9FF42FFC299B}"/>
              </a:ext>
            </a:extLst>
          </p:cNvPr>
          <p:cNvSpPr txBox="1"/>
          <p:nvPr/>
        </p:nvSpPr>
        <p:spPr>
          <a:xfrm>
            <a:off x="518917" y="6210365"/>
            <a:ext cx="11154165" cy="2308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28600" indent="-228600" algn="just">
              <a:lnSpc>
                <a:spcPts val="1820"/>
              </a:lnSpc>
              <a:buFont typeface="+mj-lt"/>
              <a:buAutoNum type="arabicPeriod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Klik tombol 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“Download File” 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pada tabel SPT Tahunan Orang Pribadi – Penyusutan dan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Amortisasi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– Lampiran 3C</a:t>
            </a: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0E5C2530-5B0F-4A8B-A33B-3E78A52FF0BD}"/>
              </a:ext>
            </a:extLst>
          </p:cNvPr>
          <p:cNvSpPr txBox="1"/>
          <p:nvPr/>
        </p:nvSpPr>
        <p:spPr>
          <a:xfrm>
            <a:off x="184664" y="580002"/>
            <a:ext cx="10695371" cy="2308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820"/>
              </a:lnSpc>
            </a:pPr>
            <a:r>
              <a:rPr lang="en-US" sz="160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https://pajak.go.id/id/reformdjp/coretax/template-xml-dan-converter-excel-ke-xml</a:t>
            </a:r>
            <a:endParaRPr lang="en-US" sz="1600" dirty="0">
              <a:solidFill>
                <a:srgbClr val="002060"/>
              </a:solidFill>
              <a:latin typeface="Segoe UI"/>
              <a:ea typeface="Segoe UI"/>
              <a:cs typeface="Segoe UI"/>
              <a:sym typeface="Segoe UI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35806AF-C3AC-49AB-A897-47D2E6E0E6E0}"/>
              </a:ext>
            </a:extLst>
          </p:cNvPr>
          <p:cNvGrpSpPr/>
          <p:nvPr/>
        </p:nvGrpSpPr>
        <p:grpSpPr>
          <a:xfrm>
            <a:off x="117552" y="839206"/>
            <a:ext cx="11704320" cy="5128591"/>
            <a:chOff x="117552" y="839206"/>
            <a:chExt cx="11704320" cy="512859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CA84882-173A-4BAE-BF9F-93D48846617F}"/>
                </a:ext>
              </a:extLst>
            </p:cNvPr>
            <p:cNvGrpSpPr/>
            <p:nvPr/>
          </p:nvGrpSpPr>
          <p:grpSpPr>
            <a:xfrm>
              <a:off x="117552" y="839206"/>
              <a:ext cx="11704320" cy="5128591"/>
              <a:chOff x="176728" y="1304145"/>
              <a:chExt cx="11704320" cy="5146159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64782DE3-E672-4CD0-A930-F4F7EEB82B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76728" y="1304145"/>
                <a:ext cx="11704320" cy="5146159"/>
              </a:xfrm>
              <a:prstGeom prst="rect">
                <a:avLst/>
              </a:prstGeom>
            </p:spPr>
          </p:pic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3A45FD46-4063-4A96-960E-48DD64204701}"/>
                  </a:ext>
                </a:extLst>
              </p:cNvPr>
              <p:cNvSpPr/>
              <p:nvPr/>
            </p:nvSpPr>
            <p:spPr>
              <a:xfrm>
                <a:off x="8336753" y="4314227"/>
                <a:ext cx="1320800" cy="304800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sp>
          <p:nvSpPr>
            <p:cNvPr id="9" name="Rectangle: Rounded Corners 2">
              <a:extLst>
                <a:ext uri="{FF2B5EF4-FFF2-40B4-BE49-F238E27FC236}">
                  <a16:creationId xmlns:a16="http://schemas.microsoft.com/office/drawing/2014/main" id="{492FD3C1-5EEE-4B20-8CCE-8E63696988A0}"/>
                </a:ext>
              </a:extLst>
            </p:cNvPr>
            <p:cNvSpPr/>
            <p:nvPr/>
          </p:nvSpPr>
          <p:spPr>
            <a:xfrm>
              <a:off x="8048977" y="3839012"/>
              <a:ext cx="228600" cy="228600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  <a:endParaRPr lang="en-ID" sz="105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8798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BC52A54-4BB7-4866-940C-67754A59B797}"/>
              </a:ext>
            </a:extLst>
          </p:cNvPr>
          <p:cNvSpPr txBox="1"/>
          <p:nvPr/>
        </p:nvSpPr>
        <p:spPr>
          <a:xfrm>
            <a:off x="243841" y="332108"/>
            <a:ext cx="11019913" cy="5966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227"/>
              </a:lnSpc>
            </a:pPr>
            <a:r>
              <a:rPr lang="en-US" sz="2933" b="1" dirty="0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Extract hasil file download</a:t>
            </a: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73C3A9E2-CF24-4DE1-AA02-31AF3837563A}"/>
              </a:ext>
            </a:extLst>
          </p:cNvPr>
          <p:cNvSpPr txBox="1"/>
          <p:nvPr/>
        </p:nvSpPr>
        <p:spPr>
          <a:xfrm>
            <a:off x="8613913" y="1778472"/>
            <a:ext cx="3326296" cy="11541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 algn="just">
              <a:lnSpc>
                <a:spcPts val="1820"/>
              </a:lnSpc>
              <a:buFont typeface="+mj-lt"/>
              <a:buAutoNum type="arabicPeriod" startAt="2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Hasil download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berupa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file </a:t>
            </a:r>
            <a:r>
              <a:rPr lang="en-US" sz="1600" b="1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Badan_ConverterPenyusutanAmortisasi.rar</a:t>
            </a:r>
            <a:endParaRPr lang="en-US" sz="1600" b="1" dirty="0">
              <a:solidFill>
                <a:srgbClr val="002060"/>
              </a:solidFill>
              <a:latin typeface="Segoe UI"/>
              <a:ea typeface="Segoe UI"/>
              <a:cs typeface="Segoe UI"/>
              <a:sym typeface="Segoe UI"/>
            </a:endParaRPr>
          </a:p>
          <a:p>
            <a:pPr marL="342900" indent="-342900" algn="just">
              <a:lnSpc>
                <a:spcPts val="1820"/>
              </a:lnSpc>
              <a:buFont typeface="+mj-lt"/>
              <a:buAutoNum type="arabicPeriod" startAt="2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Klik kanan pada file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tersebut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dan pilih Extract Here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0E3C35C-8F6E-48D2-88D0-4135B2B5F1F1}"/>
              </a:ext>
            </a:extLst>
          </p:cNvPr>
          <p:cNvGrpSpPr/>
          <p:nvPr/>
        </p:nvGrpSpPr>
        <p:grpSpPr>
          <a:xfrm>
            <a:off x="396951" y="1077431"/>
            <a:ext cx="8057936" cy="5342359"/>
            <a:chOff x="396951" y="1077431"/>
            <a:chExt cx="8321748" cy="5342359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D5041207-A3EE-4AEC-85FE-D679732796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278" t="4052" r="27210" b="21597"/>
            <a:stretch/>
          </p:blipFill>
          <p:spPr>
            <a:xfrm>
              <a:off x="396951" y="1077431"/>
              <a:ext cx="8321748" cy="5342359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DA808A2-D36E-4E9A-9705-AD7FFD595FFC}"/>
                </a:ext>
              </a:extLst>
            </p:cNvPr>
            <p:cNvSpPr/>
            <p:nvPr/>
          </p:nvSpPr>
          <p:spPr>
            <a:xfrm>
              <a:off x="3564833" y="2424434"/>
              <a:ext cx="1524001" cy="31029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795FC93-878E-41C4-906A-375046CE0C5D}"/>
                </a:ext>
              </a:extLst>
            </p:cNvPr>
            <p:cNvSpPr/>
            <p:nvPr/>
          </p:nvSpPr>
          <p:spPr>
            <a:xfrm>
              <a:off x="874742" y="3392374"/>
              <a:ext cx="2761943" cy="31029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10" name="Rectangle: Rounded Corners 2">
            <a:extLst>
              <a:ext uri="{FF2B5EF4-FFF2-40B4-BE49-F238E27FC236}">
                <a16:creationId xmlns:a16="http://schemas.microsoft.com/office/drawing/2014/main" id="{257A0135-F6BF-439F-8339-97E46C9569A8}"/>
              </a:ext>
            </a:extLst>
          </p:cNvPr>
          <p:cNvSpPr/>
          <p:nvPr/>
        </p:nvSpPr>
        <p:spPr>
          <a:xfrm>
            <a:off x="3305380" y="2275749"/>
            <a:ext cx="228600" cy="2286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Rectangle: Rounded Corners 2">
            <a:extLst>
              <a:ext uri="{FF2B5EF4-FFF2-40B4-BE49-F238E27FC236}">
                <a16:creationId xmlns:a16="http://schemas.microsoft.com/office/drawing/2014/main" id="{4FEEFF1D-4965-48AA-A4AA-2852E66E88DF}"/>
              </a:ext>
            </a:extLst>
          </p:cNvPr>
          <p:cNvSpPr/>
          <p:nvPr/>
        </p:nvSpPr>
        <p:spPr>
          <a:xfrm>
            <a:off x="630995" y="3392374"/>
            <a:ext cx="228600" cy="2286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190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EF73B4-A574-4D73-B0A0-5780E3789A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4042" y="526859"/>
            <a:ext cx="3886892" cy="6301111"/>
          </a:xfrm>
          <a:prstGeom prst="rect">
            <a:avLst/>
          </a:prstGeom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DD0F6B67-395A-4C5E-BB29-D388041C383D}"/>
              </a:ext>
            </a:extLst>
          </p:cNvPr>
          <p:cNvSpPr txBox="1"/>
          <p:nvPr/>
        </p:nvSpPr>
        <p:spPr>
          <a:xfrm>
            <a:off x="596169" y="4334407"/>
            <a:ext cx="5247477" cy="9233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 algn="just">
              <a:lnSpc>
                <a:spcPts val="1820"/>
              </a:lnSpc>
              <a:buFont typeface="+mj-lt"/>
              <a:buAutoNum type="arabicPeriod" startAt="4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Hasil extract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berupa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file folder </a:t>
            </a:r>
            <a:r>
              <a:rPr lang="en-US" sz="1600" b="1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Badan_ConverterPenyusutanAmortisasi</a:t>
            </a:r>
            <a:endParaRPr lang="en-US" sz="1600" b="1" dirty="0">
              <a:solidFill>
                <a:srgbClr val="002060"/>
              </a:solidFill>
              <a:latin typeface="Segoe UI"/>
              <a:ea typeface="Segoe UI"/>
              <a:cs typeface="Segoe UI"/>
              <a:sym typeface="Segoe UI"/>
            </a:endParaRPr>
          </a:p>
          <a:p>
            <a:pPr marL="342900" indent="-342900" algn="just">
              <a:lnSpc>
                <a:spcPts val="1820"/>
              </a:lnSpc>
              <a:buFont typeface="+mj-lt"/>
              <a:buAutoNum type="arabicPeriod" startAt="4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Buka Folder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tersebut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dan pilih file excel </a:t>
            </a:r>
            <a:r>
              <a:rPr lang="it-IT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2_Badan_L9_PenyusutanAmortisasi_Template.xlsx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E49D94-CD08-4D3C-AA97-9D5FAB21C20A}"/>
              </a:ext>
            </a:extLst>
          </p:cNvPr>
          <p:cNvSpPr txBox="1"/>
          <p:nvPr/>
        </p:nvSpPr>
        <p:spPr>
          <a:xfrm>
            <a:off x="243841" y="332108"/>
            <a:ext cx="11019913" cy="5966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227"/>
              </a:lnSpc>
            </a:pPr>
            <a:r>
              <a:rPr lang="en-US" sz="2933" b="1" dirty="0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Buka file excel converter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C51CB24-8796-4DD4-A299-2752E5E63BC7}"/>
              </a:ext>
            </a:extLst>
          </p:cNvPr>
          <p:cNvSpPr/>
          <p:nvPr/>
        </p:nvSpPr>
        <p:spPr>
          <a:xfrm>
            <a:off x="6264042" y="1875152"/>
            <a:ext cx="3829878" cy="25639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92D0809-4E76-4A70-A4A0-6F968000FCAF}"/>
              </a:ext>
            </a:extLst>
          </p:cNvPr>
          <p:cNvGrpSpPr/>
          <p:nvPr/>
        </p:nvGrpSpPr>
        <p:grpSpPr>
          <a:xfrm>
            <a:off x="751369" y="1104016"/>
            <a:ext cx="4597644" cy="2540332"/>
            <a:chOff x="751369" y="1104016"/>
            <a:chExt cx="4597644" cy="2540332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F4B1B439-250F-401C-95E0-921843AE95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5372" r="51371" b="63092"/>
            <a:stretch/>
          </p:blipFill>
          <p:spPr>
            <a:xfrm>
              <a:off x="751369" y="1104016"/>
              <a:ext cx="4597644" cy="2540332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3D374CC-5369-40F8-9AD9-07DFA1DBDBB3}"/>
                </a:ext>
              </a:extLst>
            </p:cNvPr>
            <p:cNvSpPr/>
            <p:nvPr/>
          </p:nvSpPr>
          <p:spPr>
            <a:xfrm>
              <a:off x="1357200" y="2034089"/>
              <a:ext cx="3725417" cy="34009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12" name="Rectangle: Rounded Corners 2">
            <a:extLst>
              <a:ext uri="{FF2B5EF4-FFF2-40B4-BE49-F238E27FC236}">
                <a16:creationId xmlns:a16="http://schemas.microsoft.com/office/drawing/2014/main" id="{5AE5A42E-B1A4-4ACE-8794-078EC74B26BC}"/>
              </a:ext>
            </a:extLst>
          </p:cNvPr>
          <p:cNvSpPr/>
          <p:nvPr/>
        </p:nvSpPr>
        <p:spPr>
          <a:xfrm>
            <a:off x="6035442" y="1917779"/>
            <a:ext cx="228600" cy="2286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Rectangle: Rounded Corners 2">
            <a:extLst>
              <a:ext uri="{FF2B5EF4-FFF2-40B4-BE49-F238E27FC236}">
                <a16:creationId xmlns:a16="http://schemas.microsoft.com/office/drawing/2014/main" id="{DDCBCD33-8029-4472-B796-3835BA1098CF}"/>
              </a:ext>
            </a:extLst>
          </p:cNvPr>
          <p:cNvSpPr/>
          <p:nvPr/>
        </p:nvSpPr>
        <p:spPr>
          <a:xfrm>
            <a:off x="1128600" y="2045975"/>
            <a:ext cx="228600" cy="2286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065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378A5E7-9FAD-47BE-BD3A-EED4D6C153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358" y="1319506"/>
            <a:ext cx="8443360" cy="47397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601AE9-3FDB-4226-9E00-2277A5598F21}"/>
              </a:ext>
            </a:extLst>
          </p:cNvPr>
          <p:cNvSpPr txBox="1"/>
          <p:nvPr/>
        </p:nvSpPr>
        <p:spPr>
          <a:xfrm>
            <a:off x="269358" y="268038"/>
            <a:ext cx="11019913" cy="5966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227"/>
              </a:lnSpc>
            </a:pPr>
            <a:r>
              <a:rPr lang="en-US" sz="2933" b="1" dirty="0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Pengisian File Excel Penyusutan</a:t>
            </a: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9517EAD6-F6B7-4AD2-A2E8-D61A6901BC4D}"/>
              </a:ext>
            </a:extLst>
          </p:cNvPr>
          <p:cNvSpPr txBox="1"/>
          <p:nvPr/>
        </p:nvSpPr>
        <p:spPr>
          <a:xfrm>
            <a:off x="8923645" y="1437042"/>
            <a:ext cx="2857537" cy="4616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>
              <a:lnSpc>
                <a:spcPts val="1820"/>
              </a:lnSpc>
              <a:buFont typeface="+mj-lt"/>
              <a:buAutoNum type="arabicPeriod" startAt="6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Klik sheet 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“Depreciation” 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lalu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isi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data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penyusutannya</a:t>
            </a:r>
            <a:endParaRPr lang="en-US" sz="1600" dirty="0">
              <a:solidFill>
                <a:srgbClr val="002060"/>
              </a:solidFill>
              <a:latin typeface="Segoe UI"/>
              <a:ea typeface="Segoe UI"/>
              <a:cs typeface="Segoe UI"/>
              <a:sym typeface="Segoe UI"/>
            </a:endParaRPr>
          </a:p>
        </p:txBody>
      </p:sp>
      <p:sp>
        <p:nvSpPr>
          <p:cNvPr id="8" name="Rectangle: Rounded Corners 2">
            <a:extLst>
              <a:ext uri="{FF2B5EF4-FFF2-40B4-BE49-F238E27FC236}">
                <a16:creationId xmlns:a16="http://schemas.microsoft.com/office/drawing/2014/main" id="{2225D07E-BF7A-4DB6-BBEA-8D48364A40B4}"/>
              </a:ext>
            </a:extLst>
          </p:cNvPr>
          <p:cNvSpPr/>
          <p:nvPr/>
        </p:nvSpPr>
        <p:spPr>
          <a:xfrm>
            <a:off x="706424" y="5523814"/>
            <a:ext cx="228600" cy="2286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6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B554DB-B2A2-4A6E-9D4B-95F94DAAE11D}"/>
              </a:ext>
            </a:extLst>
          </p:cNvPr>
          <p:cNvSpPr/>
          <p:nvPr/>
        </p:nvSpPr>
        <p:spPr>
          <a:xfrm>
            <a:off x="820724" y="5760648"/>
            <a:ext cx="850992" cy="25364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56869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1034E47-52D3-4ABB-94D9-139BF9936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015" y="1333450"/>
            <a:ext cx="8370609" cy="48374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BA86261-37CF-4D3E-B5D9-B88DE8A7C35E}"/>
              </a:ext>
            </a:extLst>
          </p:cNvPr>
          <p:cNvSpPr txBox="1"/>
          <p:nvPr/>
        </p:nvSpPr>
        <p:spPr>
          <a:xfrm>
            <a:off x="269358" y="268038"/>
            <a:ext cx="11019913" cy="5966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227"/>
              </a:lnSpc>
            </a:pPr>
            <a:r>
              <a:rPr lang="en-US" sz="2933" b="1" dirty="0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Pengisian File Excel </a:t>
            </a:r>
            <a:r>
              <a:rPr lang="en-US" sz="2933" b="1" dirty="0" err="1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Amortisasi</a:t>
            </a:r>
            <a:endParaRPr lang="en-US" sz="2933" b="1" dirty="0">
              <a:solidFill>
                <a:srgbClr val="002060"/>
              </a:solidFill>
              <a:latin typeface="Tw Cen MT" panose="020B0602020104020603" pitchFamily="34" charset="0"/>
              <a:ea typeface="Segoe UI Bold"/>
              <a:cs typeface="Segoe UI Bold"/>
              <a:sym typeface="Segoe UI Bold"/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4ADD9C38-DDFE-4CE0-B941-F7D534F9057B}"/>
              </a:ext>
            </a:extLst>
          </p:cNvPr>
          <p:cNvSpPr txBox="1"/>
          <p:nvPr/>
        </p:nvSpPr>
        <p:spPr>
          <a:xfrm>
            <a:off x="8844132" y="1384035"/>
            <a:ext cx="3078511" cy="30008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>
              <a:lnSpc>
                <a:spcPts val="1820"/>
              </a:lnSpc>
              <a:buFont typeface="+mj-lt"/>
              <a:buAutoNum type="arabicPeriod" startAt="7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Klik sheet 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“Amortization” 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lalu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isi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data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amortisasinya</a:t>
            </a:r>
            <a:endParaRPr lang="en-US" sz="1600" dirty="0">
              <a:solidFill>
                <a:srgbClr val="002060"/>
              </a:solidFill>
              <a:latin typeface="Segoe UI"/>
              <a:ea typeface="Segoe UI"/>
              <a:cs typeface="Segoe UI"/>
              <a:sym typeface="Segoe UI"/>
            </a:endParaRPr>
          </a:p>
          <a:p>
            <a:pPr marL="342900" indent="-342900">
              <a:lnSpc>
                <a:spcPts val="1820"/>
              </a:lnSpc>
              <a:buFont typeface="+mj-lt"/>
              <a:buAutoNum type="arabicPeriod" startAt="7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Klik sheet 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“Petunjuk Pengisian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”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untuk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melihat petunjuk pengisian, contoh pengisian dan validasi isian</a:t>
            </a:r>
          </a:p>
          <a:p>
            <a:pPr marL="342900" indent="-342900">
              <a:lnSpc>
                <a:spcPts val="1820"/>
              </a:lnSpc>
              <a:buFont typeface="+mj-lt"/>
              <a:buAutoNum type="arabicPeriod" startAt="7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Klik sheet 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“</a:t>
            </a:r>
            <a:r>
              <a:rPr lang="en-US" sz="1600" b="1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RefDepreciation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”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untuk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melihat daftar referensi isian penyusutan</a:t>
            </a:r>
          </a:p>
          <a:p>
            <a:pPr marL="342900" indent="-342900">
              <a:lnSpc>
                <a:spcPts val="1820"/>
              </a:lnSpc>
              <a:buFont typeface="+mj-lt"/>
              <a:buAutoNum type="arabicPeriod" startAt="7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Klik sheet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“</a:t>
            </a:r>
            <a:r>
              <a:rPr lang="en-US" sz="1600" b="1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RefAmortization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”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untuk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melihat daftar referensi isian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amortisasi</a:t>
            </a:r>
            <a:endParaRPr lang="en-US" sz="1600" dirty="0">
              <a:solidFill>
                <a:srgbClr val="002060"/>
              </a:solidFill>
              <a:latin typeface="Segoe UI"/>
              <a:ea typeface="Segoe UI"/>
              <a:cs typeface="Segoe UI"/>
              <a:sym typeface="Segoe UI"/>
            </a:endParaRPr>
          </a:p>
          <a:p>
            <a:pPr marL="342900" indent="-342900">
              <a:lnSpc>
                <a:spcPts val="1820"/>
              </a:lnSpc>
              <a:buFont typeface="+mj-lt"/>
              <a:buAutoNum type="arabicPeriod" startAt="7"/>
            </a:pPr>
            <a:endParaRPr lang="en-US" sz="1600" dirty="0">
              <a:solidFill>
                <a:srgbClr val="002060"/>
              </a:solidFill>
              <a:latin typeface="Segoe UI"/>
              <a:ea typeface="Segoe UI"/>
              <a:cs typeface="Segoe UI"/>
              <a:sym typeface="Segoe UI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2550E9-E340-4060-BE26-2E38A1D98C98}"/>
              </a:ext>
            </a:extLst>
          </p:cNvPr>
          <p:cNvSpPr/>
          <p:nvPr/>
        </p:nvSpPr>
        <p:spPr>
          <a:xfrm>
            <a:off x="1443340" y="5969787"/>
            <a:ext cx="773286" cy="228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50E43D-5D91-475B-AE4F-09D75FA755DA}"/>
              </a:ext>
            </a:extLst>
          </p:cNvPr>
          <p:cNvSpPr/>
          <p:nvPr/>
        </p:nvSpPr>
        <p:spPr>
          <a:xfrm>
            <a:off x="4141435" y="5919011"/>
            <a:ext cx="914400" cy="2542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6BDD8FB-2DF0-4D19-AAD1-DD5723D3896A}"/>
              </a:ext>
            </a:extLst>
          </p:cNvPr>
          <p:cNvSpPr/>
          <p:nvPr/>
        </p:nvSpPr>
        <p:spPr>
          <a:xfrm>
            <a:off x="2302122" y="5964378"/>
            <a:ext cx="914400" cy="2542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2">
            <a:extLst>
              <a:ext uri="{FF2B5EF4-FFF2-40B4-BE49-F238E27FC236}">
                <a16:creationId xmlns:a16="http://schemas.microsoft.com/office/drawing/2014/main" id="{D1EFAFFF-7D6E-4F46-B0E7-76B2D8CE5744}"/>
              </a:ext>
            </a:extLst>
          </p:cNvPr>
          <p:cNvSpPr/>
          <p:nvPr/>
        </p:nvSpPr>
        <p:spPr>
          <a:xfrm>
            <a:off x="1357844" y="5851748"/>
            <a:ext cx="228600" cy="2286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7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Rectangle: Rounded Corners 2">
            <a:extLst>
              <a:ext uri="{FF2B5EF4-FFF2-40B4-BE49-F238E27FC236}">
                <a16:creationId xmlns:a16="http://schemas.microsoft.com/office/drawing/2014/main" id="{6F966700-9CB4-4104-BF17-BC88237B268D}"/>
              </a:ext>
            </a:extLst>
          </p:cNvPr>
          <p:cNvSpPr/>
          <p:nvPr/>
        </p:nvSpPr>
        <p:spPr>
          <a:xfrm>
            <a:off x="2575480" y="5737791"/>
            <a:ext cx="228600" cy="2286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8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Rectangle: Rounded Corners 2">
            <a:extLst>
              <a:ext uri="{FF2B5EF4-FFF2-40B4-BE49-F238E27FC236}">
                <a16:creationId xmlns:a16="http://schemas.microsoft.com/office/drawing/2014/main" id="{86ABFD19-FECE-48EA-B4F0-1933D4A0EC0F}"/>
              </a:ext>
            </a:extLst>
          </p:cNvPr>
          <p:cNvSpPr/>
          <p:nvPr/>
        </p:nvSpPr>
        <p:spPr>
          <a:xfrm>
            <a:off x="3591005" y="5725496"/>
            <a:ext cx="228600" cy="2286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9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Rectangle: Rounded Corners 2">
            <a:extLst>
              <a:ext uri="{FF2B5EF4-FFF2-40B4-BE49-F238E27FC236}">
                <a16:creationId xmlns:a16="http://schemas.microsoft.com/office/drawing/2014/main" id="{9F4AC167-78DE-45AE-A5F6-8ADD7BA73ED7}"/>
              </a:ext>
            </a:extLst>
          </p:cNvPr>
          <p:cNvSpPr/>
          <p:nvPr/>
        </p:nvSpPr>
        <p:spPr>
          <a:xfrm>
            <a:off x="4922941" y="5849672"/>
            <a:ext cx="517114" cy="32120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10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D99341B-31EB-40AD-839D-17446C79A87D}"/>
              </a:ext>
            </a:extLst>
          </p:cNvPr>
          <p:cNvSpPr/>
          <p:nvPr/>
        </p:nvSpPr>
        <p:spPr>
          <a:xfrm>
            <a:off x="3248105" y="5952426"/>
            <a:ext cx="914400" cy="2542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248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CD76C0E-624D-47CB-AA0E-6D7C3A87FF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602" y="1028443"/>
            <a:ext cx="8648700" cy="49244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C7E801-2C67-4F63-813D-968A7A081547}"/>
              </a:ext>
            </a:extLst>
          </p:cNvPr>
          <p:cNvSpPr txBox="1"/>
          <p:nvPr/>
        </p:nvSpPr>
        <p:spPr>
          <a:xfrm>
            <a:off x="269358" y="268038"/>
            <a:ext cx="11019913" cy="5966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227"/>
              </a:lnSpc>
            </a:pPr>
            <a:r>
              <a:rPr lang="en-US" sz="2933" b="1" dirty="0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Proses </a:t>
            </a:r>
            <a:r>
              <a:rPr lang="en-US" sz="2933" b="1" dirty="0" err="1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Conversi</a:t>
            </a:r>
            <a:r>
              <a:rPr lang="en-US" sz="2933" b="1" dirty="0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 </a:t>
            </a:r>
            <a:r>
              <a:rPr lang="en-US" sz="2933" b="1" dirty="0" err="1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dari</a:t>
            </a:r>
            <a:r>
              <a:rPr lang="en-US" sz="2933" b="1" dirty="0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 Excel ke XML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0D1956-FF90-4843-B4F3-0A7F74B45F98}"/>
              </a:ext>
            </a:extLst>
          </p:cNvPr>
          <p:cNvSpPr/>
          <p:nvPr/>
        </p:nvSpPr>
        <p:spPr>
          <a:xfrm>
            <a:off x="4652186" y="3676657"/>
            <a:ext cx="1622656" cy="83859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6D23255-CF41-4523-BF3D-CCD05F8277CF}"/>
              </a:ext>
            </a:extLst>
          </p:cNvPr>
          <p:cNvSpPr/>
          <p:nvPr/>
        </p:nvSpPr>
        <p:spPr>
          <a:xfrm>
            <a:off x="335522" y="2584173"/>
            <a:ext cx="2402660" cy="27706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21BB0346-FDFF-455A-9A6B-B4D537791501}"/>
              </a:ext>
            </a:extLst>
          </p:cNvPr>
          <p:cNvSpPr txBox="1"/>
          <p:nvPr/>
        </p:nvSpPr>
        <p:spPr>
          <a:xfrm>
            <a:off x="8896666" y="1582341"/>
            <a:ext cx="2928732" cy="6924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 algn="just">
              <a:lnSpc>
                <a:spcPts val="1820"/>
              </a:lnSpc>
              <a:buFont typeface="+mj-lt"/>
              <a:buAutoNum type="arabicPeriod" startAt="11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Buka file aplikasi Converter</a:t>
            </a:r>
            <a:endParaRPr lang="en-US" sz="1600" b="1" dirty="0">
              <a:solidFill>
                <a:srgbClr val="002060"/>
              </a:solidFill>
              <a:latin typeface="Segoe UI"/>
              <a:ea typeface="Segoe UI"/>
              <a:cs typeface="Segoe UI"/>
              <a:sym typeface="Segoe UI"/>
            </a:endParaRPr>
          </a:p>
          <a:p>
            <a:pPr marL="342900" indent="-342900" algn="just">
              <a:lnSpc>
                <a:spcPts val="1820"/>
              </a:lnSpc>
              <a:buFont typeface="+mj-lt"/>
              <a:buAutoNum type="arabicPeriod" startAt="11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Klik tombol “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Pilih File Excel”</a:t>
            </a:r>
          </a:p>
        </p:txBody>
      </p:sp>
      <p:sp>
        <p:nvSpPr>
          <p:cNvPr id="11" name="Rectangle: Rounded Corners 2">
            <a:extLst>
              <a:ext uri="{FF2B5EF4-FFF2-40B4-BE49-F238E27FC236}">
                <a16:creationId xmlns:a16="http://schemas.microsoft.com/office/drawing/2014/main" id="{68A5494A-0CC0-4F05-8630-B1E15CA7605C}"/>
              </a:ext>
            </a:extLst>
          </p:cNvPr>
          <p:cNvSpPr/>
          <p:nvPr/>
        </p:nvSpPr>
        <p:spPr>
          <a:xfrm>
            <a:off x="-28956" y="2589016"/>
            <a:ext cx="473573" cy="27706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11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Rectangle: Rounded Corners 2">
            <a:extLst>
              <a:ext uri="{FF2B5EF4-FFF2-40B4-BE49-F238E27FC236}">
                <a16:creationId xmlns:a16="http://schemas.microsoft.com/office/drawing/2014/main" id="{D1D8C75D-DEED-45CA-8114-0619A9311E36}"/>
              </a:ext>
            </a:extLst>
          </p:cNvPr>
          <p:cNvSpPr/>
          <p:nvPr/>
        </p:nvSpPr>
        <p:spPr>
          <a:xfrm>
            <a:off x="4312673" y="3490656"/>
            <a:ext cx="519285" cy="27222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12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526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2ECB2D57-26F6-49CE-B877-829E7FAF4A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736" y="4000557"/>
            <a:ext cx="3819525" cy="25050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2F47CD5-E84D-4EF1-BDE2-BF10C1A7C2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4170" y="785740"/>
            <a:ext cx="5135101" cy="267172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3BEDAA5-CBA5-4291-ACAB-6C2A803C38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374" y="705222"/>
            <a:ext cx="5251916" cy="32167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E7AB01-5275-4D2D-91BA-CAF26DB093F3}"/>
              </a:ext>
            </a:extLst>
          </p:cNvPr>
          <p:cNvSpPr txBox="1"/>
          <p:nvPr/>
        </p:nvSpPr>
        <p:spPr>
          <a:xfrm>
            <a:off x="269358" y="108584"/>
            <a:ext cx="11019913" cy="5966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227"/>
              </a:lnSpc>
            </a:pPr>
            <a:r>
              <a:rPr lang="en-US" sz="2933" b="1" dirty="0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Proses </a:t>
            </a:r>
            <a:r>
              <a:rPr lang="en-US" sz="2933" b="1" dirty="0" err="1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Konversi</a:t>
            </a:r>
            <a:r>
              <a:rPr lang="en-US" sz="2933" b="1" dirty="0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 </a:t>
            </a:r>
            <a:r>
              <a:rPr lang="en-US" sz="2933" b="1" dirty="0" err="1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dari</a:t>
            </a:r>
            <a:r>
              <a:rPr lang="en-US" sz="2933" b="1" dirty="0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 Excel ke XML</a:t>
            </a:r>
          </a:p>
        </p:txBody>
      </p:sp>
      <p:sp>
        <p:nvSpPr>
          <p:cNvPr id="14" name="TextBox 2">
            <a:extLst>
              <a:ext uri="{FF2B5EF4-FFF2-40B4-BE49-F238E27FC236}">
                <a16:creationId xmlns:a16="http://schemas.microsoft.com/office/drawing/2014/main" id="{748A41A7-2553-4D8B-BAC5-472A40420A82}"/>
              </a:ext>
            </a:extLst>
          </p:cNvPr>
          <p:cNvSpPr txBox="1"/>
          <p:nvPr/>
        </p:nvSpPr>
        <p:spPr>
          <a:xfrm>
            <a:off x="6219727" y="4513631"/>
            <a:ext cx="3759160" cy="1384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 algn="just">
              <a:lnSpc>
                <a:spcPts val="1820"/>
              </a:lnSpc>
              <a:buFont typeface="+mj-lt"/>
              <a:buAutoNum type="arabicPeriod" startAt="13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Pilih file excel yang dimaksud</a:t>
            </a:r>
          </a:p>
          <a:p>
            <a:pPr marL="342900" indent="-342900" algn="just">
              <a:lnSpc>
                <a:spcPts val="1820"/>
              </a:lnSpc>
              <a:buFont typeface="+mj-lt"/>
              <a:buAutoNum type="arabicPeriod" startAt="13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Klik tombol 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“Open”</a:t>
            </a:r>
          </a:p>
          <a:p>
            <a:pPr marL="342900" indent="-342900" algn="just">
              <a:lnSpc>
                <a:spcPts val="1820"/>
              </a:lnSpc>
              <a:buFont typeface="+mj-lt"/>
              <a:buAutoNum type="arabicPeriod" startAt="13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Muncul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Notifikasi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Sukses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beserta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lokasi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penyimpanan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file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hasil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konversi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, klik tombol 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“OK”</a:t>
            </a:r>
          </a:p>
          <a:p>
            <a:pPr marL="342900" indent="-342900" algn="just">
              <a:lnSpc>
                <a:spcPts val="1820"/>
              </a:lnSpc>
              <a:buFont typeface="+mj-lt"/>
              <a:buAutoNum type="arabicPeriod" startAt="13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Hasil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konversi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berupa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file XML</a:t>
            </a:r>
          </a:p>
        </p:txBody>
      </p:sp>
      <p:sp>
        <p:nvSpPr>
          <p:cNvPr id="15" name="Rectangle: Rounded Corners 2">
            <a:extLst>
              <a:ext uri="{FF2B5EF4-FFF2-40B4-BE49-F238E27FC236}">
                <a16:creationId xmlns:a16="http://schemas.microsoft.com/office/drawing/2014/main" id="{E43619A9-AE1C-4977-A507-286AED0853CF}"/>
              </a:ext>
            </a:extLst>
          </p:cNvPr>
          <p:cNvSpPr/>
          <p:nvPr/>
        </p:nvSpPr>
        <p:spPr>
          <a:xfrm>
            <a:off x="3315687" y="1859268"/>
            <a:ext cx="519285" cy="27222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13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: Rounded Corners 2">
            <a:extLst>
              <a:ext uri="{FF2B5EF4-FFF2-40B4-BE49-F238E27FC236}">
                <a16:creationId xmlns:a16="http://schemas.microsoft.com/office/drawing/2014/main" id="{255A23F6-EFF8-44AF-A695-3F2997F3ED08}"/>
              </a:ext>
            </a:extLst>
          </p:cNvPr>
          <p:cNvSpPr/>
          <p:nvPr/>
        </p:nvSpPr>
        <p:spPr>
          <a:xfrm>
            <a:off x="9638031" y="2886745"/>
            <a:ext cx="519285" cy="27222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15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Rectangle: Rounded Corners 2">
            <a:extLst>
              <a:ext uri="{FF2B5EF4-FFF2-40B4-BE49-F238E27FC236}">
                <a16:creationId xmlns:a16="http://schemas.microsoft.com/office/drawing/2014/main" id="{98C52232-FBB1-49DE-B8F3-D1CB524730E2}"/>
              </a:ext>
            </a:extLst>
          </p:cNvPr>
          <p:cNvSpPr/>
          <p:nvPr/>
        </p:nvSpPr>
        <p:spPr>
          <a:xfrm>
            <a:off x="3465434" y="3671113"/>
            <a:ext cx="519285" cy="27222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14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Rectangle: Rounded Corners 2">
            <a:extLst>
              <a:ext uri="{FF2B5EF4-FFF2-40B4-BE49-F238E27FC236}">
                <a16:creationId xmlns:a16="http://schemas.microsoft.com/office/drawing/2014/main" id="{65C1EF14-2FB7-42AC-A59E-7D9C64D4CDD3}"/>
              </a:ext>
            </a:extLst>
          </p:cNvPr>
          <p:cNvSpPr/>
          <p:nvPr/>
        </p:nvSpPr>
        <p:spPr>
          <a:xfrm>
            <a:off x="4257634" y="5226555"/>
            <a:ext cx="519285" cy="27222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16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128F4F6-AF80-4CA7-9738-0B3C7971A1FF}"/>
              </a:ext>
            </a:extLst>
          </p:cNvPr>
          <p:cNvSpPr/>
          <p:nvPr/>
        </p:nvSpPr>
        <p:spPr>
          <a:xfrm>
            <a:off x="3984718" y="3613890"/>
            <a:ext cx="720055" cy="2542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0E96B17-534F-4118-AF64-BCAF4E2821B0}"/>
              </a:ext>
            </a:extLst>
          </p:cNvPr>
          <p:cNvSpPr/>
          <p:nvPr/>
        </p:nvSpPr>
        <p:spPr>
          <a:xfrm>
            <a:off x="1630373" y="1634031"/>
            <a:ext cx="2035615" cy="2542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A09D07A-411F-465B-AD8D-2EECD120D4F3}"/>
              </a:ext>
            </a:extLst>
          </p:cNvPr>
          <p:cNvSpPr/>
          <p:nvPr/>
        </p:nvSpPr>
        <p:spPr>
          <a:xfrm>
            <a:off x="10098593" y="2955475"/>
            <a:ext cx="1017807" cy="35273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84DBE92-8C05-4E1E-84B7-2D0A5B4FE938}"/>
              </a:ext>
            </a:extLst>
          </p:cNvPr>
          <p:cNvSpPr/>
          <p:nvPr/>
        </p:nvSpPr>
        <p:spPr>
          <a:xfrm>
            <a:off x="474736" y="5210976"/>
            <a:ext cx="3782898" cy="27222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975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D0CF8146-5883-4D7C-9C3E-35D5D62FF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7481" y="1743466"/>
            <a:ext cx="4781850" cy="26742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3993E43-1656-4418-BB4A-9B94CB3899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092" t="15422" r="1413"/>
          <a:stretch/>
        </p:blipFill>
        <p:spPr>
          <a:xfrm>
            <a:off x="122669" y="1441721"/>
            <a:ext cx="7337430" cy="53672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34C808E-4A10-4F1D-9176-AF634F93E951}"/>
              </a:ext>
            </a:extLst>
          </p:cNvPr>
          <p:cNvSpPr txBox="1"/>
          <p:nvPr/>
        </p:nvSpPr>
        <p:spPr>
          <a:xfrm>
            <a:off x="269358" y="95762"/>
            <a:ext cx="11019913" cy="5966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227"/>
              </a:lnSpc>
            </a:pPr>
            <a:r>
              <a:rPr lang="en-US" sz="2933" b="1" dirty="0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Upload file XML hasil </a:t>
            </a:r>
            <a:r>
              <a:rPr lang="en-US" sz="2933" b="1" dirty="0" err="1">
                <a:solidFill>
                  <a:srgbClr val="002060"/>
                </a:solidFill>
                <a:latin typeface="Tw Cen MT" panose="020B0602020104020603" pitchFamily="34" charset="0"/>
                <a:ea typeface="Segoe UI Bold"/>
                <a:cs typeface="Segoe UI Bold"/>
                <a:sym typeface="Segoe UI Bold"/>
              </a:rPr>
              <a:t>konversi</a:t>
            </a:r>
            <a:endParaRPr lang="en-US" sz="2933" b="1" dirty="0">
              <a:solidFill>
                <a:srgbClr val="002060"/>
              </a:solidFill>
              <a:latin typeface="Tw Cen MT" panose="020B0602020104020603" pitchFamily="34" charset="0"/>
              <a:ea typeface="Segoe UI Bold"/>
              <a:cs typeface="Segoe UI Bold"/>
              <a:sym typeface="Segoe UI Bold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6E7A6-E1DD-4CD7-BF1A-35F6F7F00052}"/>
              </a:ext>
            </a:extLst>
          </p:cNvPr>
          <p:cNvSpPr/>
          <p:nvPr/>
        </p:nvSpPr>
        <p:spPr>
          <a:xfrm>
            <a:off x="8236369" y="2528472"/>
            <a:ext cx="2325370" cy="2956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83CE27-F6B2-4D93-9A62-145DB1277E83}"/>
              </a:ext>
            </a:extLst>
          </p:cNvPr>
          <p:cNvSpPr/>
          <p:nvPr/>
        </p:nvSpPr>
        <p:spPr>
          <a:xfrm>
            <a:off x="10871176" y="4151080"/>
            <a:ext cx="526340" cy="2729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2">
            <a:extLst>
              <a:ext uri="{FF2B5EF4-FFF2-40B4-BE49-F238E27FC236}">
                <a16:creationId xmlns:a16="http://schemas.microsoft.com/office/drawing/2014/main" id="{51D5D0CE-EE6A-4B6F-BF84-A2166FA7D6B9}"/>
              </a:ext>
            </a:extLst>
          </p:cNvPr>
          <p:cNvSpPr txBox="1"/>
          <p:nvPr/>
        </p:nvSpPr>
        <p:spPr>
          <a:xfrm>
            <a:off x="8260562" y="4582146"/>
            <a:ext cx="3759160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 algn="just">
              <a:lnSpc>
                <a:spcPts val="1820"/>
              </a:lnSpc>
              <a:buFont typeface="+mj-lt"/>
              <a:buAutoNum type="arabicPeriod" startAt="17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Pilih 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“YA” 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pada Induk angka 14c</a:t>
            </a:r>
          </a:p>
          <a:p>
            <a:pPr marL="342900" indent="-342900" algn="just">
              <a:lnSpc>
                <a:spcPts val="1820"/>
              </a:lnSpc>
              <a:buFont typeface="+mj-lt"/>
              <a:buAutoNum type="arabicPeriod" startAt="17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Klik Lampiran 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“L-3C”</a:t>
            </a:r>
          </a:p>
          <a:p>
            <a:pPr marL="342900" indent="-342900" algn="just">
              <a:lnSpc>
                <a:spcPts val="1820"/>
              </a:lnSpc>
              <a:buFont typeface="+mj-lt"/>
              <a:buAutoNum type="arabicPeriod" startAt="17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Klik tombol 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“Impor data”</a:t>
            </a:r>
          </a:p>
          <a:p>
            <a:pPr marL="342900" indent="-342900" algn="just">
              <a:lnSpc>
                <a:spcPts val="1820"/>
              </a:lnSpc>
              <a:buFont typeface="+mj-lt"/>
              <a:buAutoNum type="arabicPeriod" startAt="17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Klik tombol 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“Pilih File”</a:t>
            </a:r>
          </a:p>
          <a:p>
            <a:pPr marL="342900" indent="-342900" algn="just">
              <a:lnSpc>
                <a:spcPts val="1820"/>
              </a:lnSpc>
              <a:buFont typeface="+mj-lt"/>
              <a:buAutoNum type="arabicPeriod" startAt="17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Pilih file XML dimaksud</a:t>
            </a:r>
          </a:p>
          <a:p>
            <a:pPr marL="342900" indent="-342900" algn="just">
              <a:lnSpc>
                <a:spcPts val="1820"/>
              </a:lnSpc>
              <a:buFont typeface="+mj-lt"/>
              <a:buAutoNum type="arabicPeriod" startAt="17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Klik tombol 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“OK”</a:t>
            </a:r>
          </a:p>
          <a:p>
            <a:pPr marL="342900" indent="-342900" algn="just">
              <a:lnSpc>
                <a:spcPts val="1820"/>
              </a:lnSpc>
              <a:buFont typeface="+mj-lt"/>
              <a:buAutoNum type="arabicPeriod" startAt="17"/>
            </a:pP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Notifikasi</a:t>
            </a:r>
            <a:r>
              <a:rPr lang="en-US" sz="1600" b="1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“Success”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menandakan</a:t>
            </a:r>
            <a:r>
              <a:rPr lang="en-US" sz="1600" dirty="0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 file XML berhasil </a:t>
            </a:r>
            <a:r>
              <a:rPr lang="en-US" sz="1600" dirty="0" err="1">
                <a:solidFill>
                  <a:srgbClr val="002060"/>
                </a:solidFill>
                <a:latin typeface="Segoe UI"/>
                <a:ea typeface="Segoe UI"/>
                <a:cs typeface="Segoe UI"/>
                <a:sym typeface="Segoe UI"/>
              </a:rPr>
              <a:t>terupload</a:t>
            </a:r>
            <a:endParaRPr lang="en-US" sz="1600" dirty="0">
              <a:solidFill>
                <a:srgbClr val="002060"/>
              </a:solidFill>
              <a:latin typeface="Segoe UI"/>
              <a:ea typeface="Segoe UI"/>
              <a:cs typeface="Segoe UI"/>
              <a:sym typeface="Segoe UI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105ACB7-0EBA-4A94-B235-374E8B35AB5D}"/>
              </a:ext>
            </a:extLst>
          </p:cNvPr>
          <p:cNvGrpSpPr/>
          <p:nvPr/>
        </p:nvGrpSpPr>
        <p:grpSpPr>
          <a:xfrm>
            <a:off x="4841072" y="4909128"/>
            <a:ext cx="3260035" cy="1192696"/>
            <a:chOff x="4841072" y="4909128"/>
            <a:chExt cx="3260035" cy="119269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DA3637D-D44C-4195-AADD-F9066D3B71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6413" t="17762" r="36848" b="64838"/>
            <a:stretch/>
          </p:blipFill>
          <p:spPr>
            <a:xfrm>
              <a:off x="4841072" y="4909128"/>
              <a:ext cx="3260035" cy="1192696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1C077FB-D03C-4E0A-969B-F7464F461A23}"/>
                </a:ext>
              </a:extLst>
            </p:cNvPr>
            <p:cNvSpPr/>
            <p:nvPr/>
          </p:nvSpPr>
          <p:spPr>
            <a:xfrm>
              <a:off x="5060334" y="5093211"/>
              <a:ext cx="2864466" cy="83073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: Rounded Corners 2">
            <a:extLst>
              <a:ext uri="{FF2B5EF4-FFF2-40B4-BE49-F238E27FC236}">
                <a16:creationId xmlns:a16="http://schemas.microsoft.com/office/drawing/2014/main" id="{B4F6ECA2-D3A6-4B14-8BEE-2D08425AAC68}"/>
              </a:ext>
            </a:extLst>
          </p:cNvPr>
          <p:cNvSpPr/>
          <p:nvPr/>
        </p:nvSpPr>
        <p:spPr>
          <a:xfrm>
            <a:off x="825261" y="2952362"/>
            <a:ext cx="519285" cy="27222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19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: Rounded Corners 2">
            <a:extLst>
              <a:ext uri="{FF2B5EF4-FFF2-40B4-BE49-F238E27FC236}">
                <a16:creationId xmlns:a16="http://schemas.microsoft.com/office/drawing/2014/main" id="{76658037-87CD-4853-9A54-E55B72F03D5E}"/>
              </a:ext>
            </a:extLst>
          </p:cNvPr>
          <p:cNvSpPr/>
          <p:nvPr/>
        </p:nvSpPr>
        <p:spPr>
          <a:xfrm>
            <a:off x="1283516" y="3286354"/>
            <a:ext cx="519285" cy="27222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20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: Rounded Corners 2">
            <a:extLst>
              <a:ext uri="{FF2B5EF4-FFF2-40B4-BE49-F238E27FC236}">
                <a16:creationId xmlns:a16="http://schemas.microsoft.com/office/drawing/2014/main" id="{91A16CA4-2014-4CBF-96BC-C3ACD0D4D87B}"/>
              </a:ext>
            </a:extLst>
          </p:cNvPr>
          <p:cNvSpPr/>
          <p:nvPr/>
        </p:nvSpPr>
        <p:spPr>
          <a:xfrm>
            <a:off x="5519671" y="740372"/>
            <a:ext cx="519285" cy="27222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17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Rectangle: Rounded Corners 2">
            <a:extLst>
              <a:ext uri="{FF2B5EF4-FFF2-40B4-BE49-F238E27FC236}">
                <a16:creationId xmlns:a16="http://schemas.microsoft.com/office/drawing/2014/main" id="{B5A4F866-B981-4E93-ADFD-109BE5F11A97}"/>
              </a:ext>
            </a:extLst>
          </p:cNvPr>
          <p:cNvSpPr/>
          <p:nvPr/>
        </p:nvSpPr>
        <p:spPr>
          <a:xfrm>
            <a:off x="10140142" y="2797602"/>
            <a:ext cx="519285" cy="27222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21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Rectangle: Rounded Corners 2">
            <a:extLst>
              <a:ext uri="{FF2B5EF4-FFF2-40B4-BE49-F238E27FC236}">
                <a16:creationId xmlns:a16="http://schemas.microsoft.com/office/drawing/2014/main" id="{B68FC7D6-A5A3-4A74-BC1E-31C992CDA100}"/>
              </a:ext>
            </a:extLst>
          </p:cNvPr>
          <p:cNvSpPr/>
          <p:nvPr/>
        </p:nvSpPr>
        <p:spPr>
          <a:xfrm>
            <a:off x="5836357" y="5112526"/>
            <a:ext cx="519285" cy="27222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23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: Rounded Corners 2">
            <a:extLst>
              <a:ext uri="{FF2B5EF4-FFF2-40B4-BE49-F238E27FC236}">
                <a16:creationId xmlns:a16="http://schemas.microsoft.com/office/drawing/2014/main" id="{D00E596C-B98C-4390-B883-0BC4665B770C}"/>
              </a:ext>
            </a:extLst>
          </p:cNvPr>
          <p:cNvSpPr/>
          <p:nvPr/>
        </p:nvSpPr>
        <p:spPr>
          <a:xfrm>
            <a:off x="2398812" y="1724621"/>
            <a:ext cx="519285" cy="27222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18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Rectangle: Rounded Corners 2">
            <a:extLst>
              <a:ext uri="{FF2B5EF4-FFF2-40B4-BE49-F238E27FC236}">
                <a16:creationId xmlns:a16="http://schemas.microsoft.com/office/drawing/2014/main" id="{05055A0E-3FCF-4B45-B65E-036AE8C6645B}"/>
              </a:ext>
            </a:extLst>
          </p:cNvPr>
          <p:cNvSpPr/>
          <p:nvPr/>
        </p:nvSpPr>
        <p:spPr>
          <a:xfrm>
            <a:off x="10402887" y="4094765"/>
            <a:ext cx="519285" cy="27222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22</a:t>
            </a:r>
            <a:endParaRPr lang="en-ID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E071E3-6214-4D8A-93F6-2C259C158F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679" y="987587"/>
            <a:ext cx="10917794" cy="489819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8DD2374C-5E6E-412A-A5EF-340D9FDEF597}"/>
              </a:ext>
            </a:extLst>
          </p:cNvPr>
          <p:cNvSpPr/>
          <p:nvPr/>
        </p:nvSpPr>
        <p:spPr>
          <a:xfrm>
            <a:off x="4570740" y="986877"/>
            <a:ext cx="1265617" cy="4060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19EA07F-00FE-4C78-A1EB-9B030E2CB674}"/>
              </a:ext>
            </a:extLst>
          </p:cNvPr>
          <p:cNvSpPr/>
          <p:nvPr/>
        </p:nvSpPr>
        <p:spPr>
          <a:xfrm>
            <a:off x="2181137" y="1505249"/>
            <a:ext cx="266165" cy="27222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D5EBF1F-0548-4A19-9BC9-FE5AAFD8373B}"/>
              </a:ext>
            </a:extLst>
          </p:cNvPr>
          <p:cNvSpPr/>
          <p:nvPr/>
        </p:nvSpPr>
        <p:spPr>
          <a:xfrm>
            <a:off x="360727" y="3088224"/>
            <a:ext cx="536895" cy="4060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CB79F67-E35A-4775-BD44-B762F1EF4430}"/>
              </a:ext>
            </a:extLst>
          </p:cNvPr>
          <p:cNvSpPr/>
          <p:nvPr/>
        </p:nvSpPr>
        <p:spPr>
          <a:xfrm>
            <a:off x="403537" y="3425040"/>
            <a:ext cx="879979" cy="27222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960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399</Words>
  <Application>Microsoft Office PowerPoint</Application>
  <PresentationFormat>Widescreen</PresentationFormat>
  <Paragraphs>73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Segoe UI</vt:lpstr>
      <vt:lpstr>Segoe UI Bold</vt:lpstr>
      <vt:lpstr>Tw Cen MT</vt:lpstr>
      <vt:lpstr>Office Theme</vt:lpstr>
      <vt:lpstr>Converter XML  SPT Tahunan PPh Badan Khusus Lampiran Daftar Penyusutan dan Amortisasi (L-9)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Ussamah</dc:creator>
  <cp:lastModifiedBy>Ussamah</cp:lastModifiedBy>
  <cp:revision>26</cp:revision>
  <dcterms:created xsi:type="dcterms:W3CDTF">2026-02-12T05:25:12Z</dcterms:created>
  <dcterms:modified xsi:type="dcterms:W3CDTF">2026-02-19T08:56:29Z</dcterms:modified>
</cp:coreProperties>
</file>